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304" r:id="rId3"/>
    <p:sldId id="317" r:id="rId4"/>
    <p:sldId id="318" r:id="rId5"/>
    <p:sldId id="319" r:id="rId6"/>
    <p:sldId id="320" r:id="rId7"/>
    <p:sldId id="306" r:id="rId8"/>
    <p:sldId id="257" r:id="rId9"/>
    <p:sldId id="321" r:id="rId10"/>
    <p:sldId id="31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CA5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6" d="100"/>
          <a:sy n="76" d="100"/>
        </p:scale>
        <p:origin x="-984" y="-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07-08-2014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6464F3-E555-4192-92DF-661536CE0E99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193889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E175B-7427-49C7-8834-3A9CBFC31ACC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4970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C42AA-6B98-4745-B879-7184F52B5A64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5A54F-2171-483D-B4FF-8D85849C0CFE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38BED890-5471-4570-B5B1-CAAA4DCEFA0F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4611A-0922-4793-A061-A78F3BA31E23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4A766-34FA-439D-964A-B271124A436E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36E3B-CBCC-44B3-8153-66432C5381A9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21C015-3518-4ACE-915A-7D7C9443F587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E1601-1712-47B6-958D-1C7B02FBBE88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42650-1284-48C8-9AA4-153A99C92B77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8B571-03E5-4EFC-92CF-BC44F15B14D1}" type="datetime1">
              <a:rPr lang="en-US" smtClean="0"/>
              <a:pPr/>
              <a:t>8/7/2014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8AD637CB-620B-46C9-BAB9-81093D80A7A4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348880"/>
            <a:ext cx="8856984" cy="1326009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CSE211</a:t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dirty="0"/>
              <a:t>COMPUTER ORGANIZATION AND DESIGN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p:oleObj spid="_x0000_s1133" r:id="rId4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443711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5085184"/>
            <a:ext cx="177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5059F-776C-4ADA-9800-80C24A72B12C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6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IN" sz="4800" dirty="0">
                <a:solidFill>
                  <a:srgbClr val="C00000"/>
                </a:solidFill>
              </a:rPr>
              <a:t>Computer Architecture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</a:t>
            </a:r>
            <a:r>
              <a:rPr lang="en-US" dirty="0" smtClean="0"/>
              <a:t>Architecture”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art and science of designing </a:t>
            </a:r>
            <a:r>
              <a:rPr lang="en-US" dirty="0" smtClean="0"/>
              <a:t>and constructing buildings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style and method of design and </a:t>
            </a:r>
            <a:r>
              <a:rPr lang="en-US" dirty="0" smtClean="0"/>
              <a:t>construction</a:t>
            </a:r>
          </a:p>
          <a:p>
            <a:pPr lvl="1"/>
            <a:r>
              <a:rPr lang="en-US" dirty="0" smtClean="0"/>
              <a:t>Design</a:t>
            </a:r>
            <a:r>
              <a:rPr lang="en-US" dirty="0"/>
              <a:t>, the way components fit together</a:t>
            </a:r>
          </a:p>
          <a:p>
            <a:r>
              <a:rPr lang="en-US" dirty="0"/>
              <a:t> Computer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 The </a:t>
            </a:r>
            <a:r>
              <a:rPr lang="en-US" dirty="0"/>
              <a:t>overall design or structure of a </a:t>
            </a:r>
            <a:r>
              <a:rPr lang="en-US" dirty="0" smtClean="0"/>
              <a:t>computer system</a:t>
            </a:r>
            <a:r>
              <a:rPr lang="en-US" dirty="0"/>
              <a:t>, including the hardware and the </a:t>
            </a:r>
            <a:r>
              <a:rPr lang="en-US" dirty="0" smtClean="0"/>
              <a:t>software required </a:t>
            </a:r>
            <a:r>
              <a:rPr lang="en-US" dirty="0"/>
              <a:t>to run it, especially the internal </a:t>
            </a:r>
            <a:r>
              <a:rPr lang="en-US" dirty="0" smtClean="0"/>
              <a:t>structure of </a:t>
            </a:r>
            <a:r>
              <a:rPr lang="en-US" dirty="0"/>
              <a:t>the microprocessor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9ECC341E-B05F-48FD-94EB-0748F1A9C466}" type="datetime1">
              <a:rPr lang="en-US" smtClean="0"/>
              <a:pPr/>
              <a:t>8/7/2014</a:t>
            </a:fld>
            <a:endParaRPr lang="en-IN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6002147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6123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07935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789040"/>
            <a:ext cx="7155254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>
                <a:solidFill>
                  <a:srgbClr val="C00000"/>
                </a:solidFill>
              </a:rPr>
              <a:t>Next Class: </a:t>
            </a:r>
            <a:r>
              <a:rPr lang="en-US" sz="3600">
                <a:solidFill>
                  <a:srgbClr val="C00000"/>
                </a:solidFill>
              </a:rPr>
              <a:t>Logic </a:t>
            </a:r>
            <a:r>
              <a:rPr lang="en-US" sz="3600" smtClean="0">
                <a:solidFill>
                  <a:srgbClr val="C00000"/>
                </a:solidFill>
              </a:rPr>
              <a:t>gates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69320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413" r:id="rId3" imgW="13937020" imgH="5409524" progId="">
              <p:embed/>
            </p:oleObj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4E093054-89DB-4CF9-A6F3-41A9605B5933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924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/>
              <a:t>Course details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LTP – 3 1 0 [Three lectures and </a:t>
            </a:r>
            <a:r>
              <a:rPr lang="en-US" sz="4000" dirty="0"/>
              <a:t>One </a:t>
            </a:r>
            <a:r>
              <a:rPr lang="en-US" sz="4000" dirty="0" smtClean="0"/>
              <a:t>Tutorial/week]</a:t>
            </a:r>
            <a:endParaRPr lang="en-US" sz="4000" dirty="0"/>
          </a:p>
          <a:p>
            <a:r>
              <a:rPr lang="en-US" sz="4000" b="1" dirty="0" smtClean="0"/>
              <a:t>Text Book</a:t>
            </a:r>
            <a:endParaRPr lang="en-IN" sz="4000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200" dirty="0"/>
              <a:t>COMPUTER </a:t>
            </a:r>
            <a:r>
              <a:rPr lang="en-IN" sz="3200" dirty="0" smtClean="0"/>
              <a:t>SYSTEM ARCHITECTURE </a:t>
            </a:r>
            <a:r>
              <a:rPr lang="en-IN" sz="3200" dirty="0"/>
              <a:t>by MORRIS MANO, Prentice Hall of India, </a:t>
            </a:r>
            <a:r>
              <a:rPr lang="en-IN" sz="3200" dirty="0" smtClean="0"/>
              <a:t>3</a:t>
            </a:r>
            <a:r>
              <a:rPr lang="en-IN" sz="3200" baseline="30000" dirty="0" smtClean="0"/>
              <a:t>rd</a:t>
            </a:r>
            <a:r>
              <a:rPr lang="en-IN" sz="3200" dirty="0" smtClean="0"/>
              <a:t>  Edition, (2007)</a:t>
            </a:r>
            <a:endParaRPr lang="en-US" sz="3200" u="sng" dirty="0" smtClean="0"/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895652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3850" r:id="rId3" imgW="13937020" imgH="5409524" progId="">
              <p:embed/>
            </p:oleObj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7E5E4137-483D-45CE-8E91-B3EDFD415E89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96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74638"/>
            <a:ext cx="792088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What’s CSE </a:t>
            </a:r>
            <a:r>
              <a:rPr lang="en-US" b="1" dirty="0" smtClean="0"/>
              <a:t>211 </a:t>
            </a:r>
            <a:r>
              <a:rPr lang="en-US" b="1" dirty="0"/>
              <a:t>All About?!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Introduction </a:t>
            </a:r>
            <a:r>
              <a:rPr lang="en-US" b="1" dirty="0"/>
              <a:t>to computer architecture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How is data represented?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What are the pieces of a computer?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How do computers work?</a:t>
            </a:r>
          </a:p>
          <a:p>
            <a:pPr marL="0" indent="0">
              <a:buNone/>
            </a:pPr>
            <a:r>
              <a:rPr lang="en-US" b="1" dirty="0"/>
              <a:t>Programming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How do I "talk" directly to the machine?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How do I program in C?</a:t>
            </a:r>
          </a:p>
          <a:p>
            <a:pPr marL="0" indent="0">
              <a:buNone/>
            </a:pPr>
            <a:r>
              <a:rPr lang="en-US" b="1" dirty="0"/>
              <a:t>Computer Systems and Computation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How do simple HW/SW elements come </a:t>
            </a:r>
            <a:r>
              <a:rPr lang="en-US" b="1" dirty="0" smtClean="0"/>
              <a:t>	together </a:t>
            </a:r>
            <a:r>
              <a:rPr lang="en-US" b="1" dirty="0"/>
              <a:t>to </a:t>
            </a:r>
            <a:r>
              <a:rPr lang="en-US" b="1" dirty="0" smtClean="0"/>
              <a:t>realize complex </a:t>
            </a:r>
            <a:r>
              <a:rPr lang="en-US" b="1" dirty="0"/>
              <a:t>computations?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BED890-5471-4570-B5B1-CAAA4DCEFA0F}" type="datetime1">
              <a:rPr lang="en-US" smtClean="0"/>
              <a:pPr/>
              <a:t>8/7/2014</a:t>
            </a:fld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2240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272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Big Picture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Hardware</a:t>
            </a:r>
            <a:endParaRPr lang="en-US" b="1" dirty="0"/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Representing data, transistors, gates, digital </a:t>
            </a:r>
            <a:r>
              <a:rPr lang="en-US" b="1" dirty="0" smtClean="0"/>
              <a:t>	logic 	structures, von </a:t>
            </a:r>
            <a:r>
              <a:rPr lang="en-US" b="1" dirty="0"/>
              <a:t>Neumann machine model</a:t>
            </a:r>
          </a:p>
          <a:p>
            <a:pPr marL="0" indent="0">
              <a:buNone/>
            </a:pPr>
            <a:r>
              <a:rPr lang="en-US" b="1" dirty="0" smtClean="0"/>
              <a:t>	Assembly </a:t>
            </a:r>
            <a:r>
              <a:rPr lang="en-US" b="1" dirty="0"/>
              <a:t>language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Instructions, (structured) </a:t>
            </a:r>
            <a:r>
              <a:rPr lang="en-US" b="1" dirty="0" smtClean="0"/>
              <a:t>programming, input/output</a:t>
            </a:r>
            <a:r>
              <a:rPr lang="en-US" b="1" dirty="0"/>
              <a:t>,</a:t>
            </a:r>
          </a:p>
          <a:p>
            <a:pPr marL="0" indent="0">
              <a:buNone/>
            </a:pPr>
            <a:r>
              <a:rPr lang="en-US" b="1" i="1" dirty="0" smtClean="0"/>
              <a:t>	relationship </a:t>
            </a:r>
            <a:r>
              <a:rPr lang="en-US" b="1" i="1" dirty="0"/>
              <a:t>to hardware</a:t>
            </a:r>
          </a:p>
          <a:p>
            <a:pPr marL="0" indent="0">
              <a:buNone/>
            </a:pPr>
            <a:r>
              <a:rPr lang="en-US" b="1" dirty="0"/>
              <a:t>C programming</a:t>
            </a:r>
          </a:p>
          <a:p>
            <a:pPr marL="0" indent="0">
              <a:buNone/>
            </a:pPr>
            <a:r>
              <a:rPr lang="en-US" dirty="0" smtClean="0"/>
              <a:t>	• </a:t>
            </a:r>
            <a:r>
              <a:rPr lang="en-US" b="1" dirty="0"/>
              <a:t>Syntax, operators, control structures, functions, </a:t>
            </a:r>
            <a:r>
              <a:rPr lang="en-US" b="1" dirty="0" smtClean="0"/>
              <a:t>	</a:t>
            </a:r>
            <a:r>
              <a:rPr lang="en-US" b="1" i="1" dirty="0" smtClean="0"/>
              <a:t>pointers</a:t>
            </a:r>
            <a:r>
              <a:rPr lang="en-US" b="1" dirty="0" smtClean="0"/>
              <a:t>, recursion</a:t>
            </a:r>
            <a:r>
              <a:rPr lang="en-US" b="1" dirty="0"/>
              <a:t>, data structures, </a:t>
            </a:r>
            <a:r>
              <a:rPr lang="en-US" b="1" i="1" dirty="0"/>
              <a:t>relationship to </a:t>
            </a:r>
            <a:r>
              <a:rPr lang="en-US" b="1" i="1" dirty="0" smtClean="0"/>
              <a:t>	assembly </a:t>
            </a:r>
            <a:r>
              <a:rPr lang="en-US" b="1" i="1" dirty="0"/>
              <a:t>language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BED890-5471-4570-B5B1-CAAA4DCEFA0F}" type="datetime1">
              <a:rPr lang="en-US" smtClean="0"/>
              <a:pPr/>
              <a:t>8/7/2014</a:t>
            </a:fld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3263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322770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Why Take </a:t>
            </a:r>
            <a:r>
              <a:rPr lang="en-US" b="1" dirty="0" smtClean="0"/>
              <a:t>CSE211?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 algn="just">
              <a:buNone/>
            </a:pPr>
            <a:r>
              <a:rPr lang="en-US" dirty="0"/>
              <a:t>Foundational</a:t>
            </a:r>
          </a:p>
          <a:p>
            <a:pPr marL="0" indent="0" algn="just">
              <a:buNone/>
            </a:pPr>
            <a:r>
              <a:rPr lang="en-US" dirty="0"/>
              <a:t>	• Intersects all aspects of computing</a:t>
            </a:r>
          </a:p>
          <a:p>
            <a:pPr marL="0" indent="0" algn="just">
              <a:buNone/>
            </a:pPr>
            <a:r>
              <a:rPr lang="en-US" dirty="0" smtClean="0"/>
              <a:t>How </a:t>
            </a:r>
            <a:r>
              <a:rPr lang="en-US" dirty="0"/>
              <a:t>does computing hardware work?</a:t>
            </a:r>
          </a:p>
          <a:p>
            <a:pPr marL="0" indent="0" algn="just">
              <a:buNone/>
            </a:pPr>
            <a:r>
              <a:rPr lang="en-US" dirty="0" smtClean="0"/>
              <a:t>	• </a:t>
            </a:r>
            <a:r>
              <a:rPr lang="en-US" dirty="0"/>
              <a:t>Where is computing hardware going in the future?</a:t>
            </a:r>
          </a:p>
          <a:p>
            <a:pPr marL="0" indent="0" algn="just">
              <a:buNone/>
            </a:pPr>
            <a:r>
              <a:rPr lang="en-US" dirty="0" smtClean="0"/>
              <a:t>		– </a:t>
            </a:r>
            <a:r>
              <a:rPr lang="en-US" dirty="0"/>
              <a:t>And learn how to contribute to this future…</a:t>
            </a:r>
          </a:p>
          <a:p>
            <a:pPr marL="0" indent="0" algn="just">
              <a:buNone/>
            </a:pPr>
            <a:r>
              <a:rPr lang="en-US" dirty="0" smtClean="0"/>
              <a:t>	• </a:t>
            </a:r>
            <a:r>
              <a:rPr lang="en-US" dirty="0"/>
              <a:t>How does this impact system software </a:t>
            </a:r>
            <a:r>
              <a:rPr lang="en-US" dirty="0" smtClean="0"/>
              <a:t>and applications</a:t>
            </a:r>
            <a:r>
              <a:rPr lang="en-US" dirty="0"/>
              <a:t>?</a:t>
            </a:r>
          </a:p>
          <a:p>
            <a:pPr marL="0" indent="0" algn="just">
              <a:buNone/>
            </a:pPr>
            <a:r>
              <a:rPr lang="en-US" dirty="0" smtClean="0"/>
              <a:t>		– </a:t>
            </a:r>
            <a:r>
              <a:rPr lang="en-US" dirty="0"/>
              <a:t>Essential to understand OS/compilers/PL</a:t>
            </a:r>
          </a:p>
          <a:p>
            <a:pPr marL="0" indent="0" algn="just">
              <a:buNone/>
            </a:pPr>
            <a:r>
              <a:rPr lang="en-US" dirty="0" smtClean="0"/>
              <a:t>		– </a:t>
            </a:r>
            <a:r>
              <a:rPr lang="en-US" dirty="0"/>
              <a:t>For everyone else, it can help you write better code!</a:t>
            </a:r>
          </a:p>
          <a:p>
            <a:pPr marL="0" indent="0" algn="just">
              <a:buNone/>
            </a:pPr>
            <a:r>
              <a:rPr lang="en-US" dirty="0" smtClean="0"/>
              <a:t>	• </a:t>
            </a:r>
            <a:r>
              <a:rPr lang="en-US" dirty="0"/>
              <a:t>How are future technologies going to </a:t>
            </a:r>
            <a:r>
              <a:rPr lang="en-US" dirty="0" smtClean="0"/>
              <a:t>impact computing 	systems</a:t>
            </a:r>
            <a:r>
              <a:rPr lang="en-US" dirty="0"/>
              <a:t>?</a:t>
            </a:r>
            <a:endParaRPr lang="en-US" dirty="0" smtClean="0"/>
          </a:p>
          <a:p>
            <a:pPr marL="0" indent="0" algn="just">
              <a:buNone/>
            </a:pPr>
            <a:r>
              <a:rPr lang="en-US" dirty="0" smtClean="0"/>
              <a:t>Fun</a:t>
            </a:r>
            <a:r>
              <a:rPr lang="en-US" dirty="0"/>
              <a:t>!!!</a:t>
            </a:r>
          </a:p>
          <a:p>
            <a:pPr marL="0" indent="0" algn="just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bg1"/>
                </a:solidFill>
              </a:rPr>
              <a:t>• </a:t>
            </a:r>
            <a:r>
              <a:rPr lang="en-US" dirty="0">
                <a:solidFill>
                  <a:schemeClr val="bg1"/>
                </a:solidFill>
              </a:rPr>
              <a:t>Who wouldn’t want to know the </a:t>
            </a:r>
            <a:r>
              <a:rPr lang="en-US" dirty="0" smtClean="0">
                <a:solidFill>
                  <a:schemeClr val="bg1"/>
                </a:solidFill>
              </a:rPr>
              <a:t>magician’s </a:t>
            </a:r>
            <a:r>
              <a:rPr lang="en-US" dirty="0">
                <a:solidFill>
                  <a:schemeClr val="bg1"/>
                </a:solidFill>
              </a:rPr>
              <a:t>tricks?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BED890-5471-4570-B5B1-CAAA4DCEFA0F}" type="datetime1">
              <a:rPr lang="en-US" smtClean="0"/>
              <a:pPr/>
              <a:t>8/7/2014</a:t>
            </a:fld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4286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8466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CSE </a:t>
            </a:r>
            <a:r>
              <a:rPr lang="en-US" b="1" dirty="0" smtClean="0"/>
              <a:t>211 </a:t>
            </a:r>
            <a:r>
              <a:rPr lang="en-US" b="1" dirty="0"/>
              <a:t>Implementation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Lectures</a:t>
            </a:r>
            <a:endParaRPr lang="en-US" b="1" dirty="0"/>
          </a:p>
          <a:p>
            <a:r>
              <a:rPr lang="en-US" b="1" dirty="0" smtClean="0"/>
              <a:t>Class Test</a:t>
            </a:r>
            <a:endParaRPr lang="en-US" b="1" dirty="0"/>
          </a:p>
          <a:p>
            <a:r>
              <a:rPr lang="en-US" b="1" dirty="0" smtClean="0"/>
              <a:t>Exams</a:t>
            </a:r>
            <a:endParaRPr lang="en-US" b="1" dirty="0"/>
          </a:p>
          <a:p>
            <a:r>
              <a:rPr lang="en-US" b="1" dirty="0" smtClean="0"/>
              <a:t>Grades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BED890-5471-4570-B5B1-CAAA4DCEFA0F}" type="datetime1">
              <a:rPr lang="en-US" smtClean="0"/>
              <a:pPr/>
              <a:t>8/7/2014</a:t>
            </a:fld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5305" r:id="rId3" imgW="13937020" imgH="5409524" progId="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419597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/>
              <a:t>Course Assessment Model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Marks break up*</a:t>
            </a:r>
          </a:p>
          <a:p>
            <a:r>
              <a:rPr lang="en-US" sz="4000" dirty="0" smtClean="0"/>
              <a:t>Attendance						  5</a:t>
            </a:r>
          </a:p>
          <a:p>
            <a:r>
              <a:rPr lang="en-US" sz="4000" dirty="0" smtClean="0"/>
              <a:t>CA (Two best out of Three tests)	20</a:t>
            </a:r>
          </a:p>
          <a:p>
            <a:r>
              <a:rPr lang="en-US" sz="4000" dirty="0" smtClean="0"/>
              <a:t>MTE							25</a:t>
            </a:r>
          </a:p>
          <a:p>
            <a:r>
              <a:rPr lang="en-US" sz="4000" dirty="0" smtClean="0"/>
              <a:t>ETE							50</a:t>
            </a:r>
          </a:p>
          <a:p>
            <a:r>
              <a:rPr lang="en-US" sz="4000" b="1" dirty="0" smtClean="0"/>
              <a:t>Total							100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5888" r:id="rId3" imgW="13937020" imgH="5409524" progId="">
              <p:embed/>
            </p:oleObj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A7AF53F8-9FE0-4936-95DC-92FD6273E878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948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hp\AppData\Local\Microsoft\Windows\Temporary Internet Files\Content.IE5\AXPCH7KH\MC9002934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279" y="3645024"/>
            <a:ext cx="1934791" cy="31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/>
              <a:t>The course contents</a:t>
            </a:r>
            <a:endParaRPr lang="en-IN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Basics Of Digital </a:t>
            </a:r>
            <a:r>
              <a:rPr lang="en-US" dirty="0" smtClean="0">
                <a:solidFill>
                  <a:srgbClr val="FF0000"/>
                </a:solidFill>
              </a:rPr>
              <a:t>Electronics</a:t>
            </a:r>
          </a:p>
          <a:p>
            <a:r>
              <a:rPr lang="en-US" dirty="0">
                <a:solidFill>
                  <a:srgbClr val="FF0000"/>
                </a:solidFill>
              </a:rPr>
              <a:t>Register Transfer and Micro </a:t>
            </a:r>
            <a:r>
              <a:rPr lang="en-US" dirty="0" smtClean="0">
                <a:solidFill>
                  <a:srgbClr val="FF0000"/>
                </a:solidFill>
              </a:rPr>
              <a:t>Operations</a:t>
            </a:r>
          </a:p>
          <a:p>
            <a:r>
              <a:rPr lang="en-US" dirty="0">
                <a:solidFill>
                  <a:srgbClr val="FF0000"/>
                </a:solidFill>
              </a:rPr>
              <a:t>Basic Computer </a:t>
            </a:r>
            <a:r>
              <a:rPr lang="en-US" dirty="0" smtClean="0">
                <a:solidFill>
                  <a:srgbClr val="FF0000"/>
                </a:solidFill>
              </a:rPr>
              <a:t>Organization</a:t>
            </a:r>
          </a:p>
          <a:p>
            <a:r>
              <a:rPr lang="en-US" dirty="0">
                <a:solidFill>
                  <a:srgbClr val="FF0000"/>
                </a:solidFill>
              </a:rPr>
              <a:t>Control </a:t>
            </a:r>
            <a:r>
              <a:rPr lang="en-US" dirty="0" smtClean="0">
                <a:solidFill>
                  <a:srgbClr val="FF0000"/>
                </a:solidFill>
              </a:rPr>
              <a:t>Unit</a:t>
            </a:r>
          </a:p>
          <a:p>
            <a:r>
              <a:rPr lang="en-US" dirty="0">
                <a:solidFill>
                  <a:srgbClr val="FF0000"/>
                </a:solidFill>
              </a:rPr>
              <a:t>Central Processing Unit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Computer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Arithmetic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Input-Output Organization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Memory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Unit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Introduction to Parallel Processing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157" r:id="rId4" imgW="13937020" imgH="5409524" progId="">
              <p:embed/>
            </p:oleObj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D371AB48-93FB-455F-9465-5AEBCEF5E134}" type="datetime1">
              <a:rPr lang="en-US" smtClean="0"/>
              <a:pPr/>
              <a:t>8/7/2014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524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21114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Computer Architecture?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8BED890-5471-4570-B5B1-CAAA4DCEFA0F}" type="datetime1">
              <a:rPr lang="en-US" smtClean="0"/>
              <a:pPr/>
              <a:t>8/7/2014</a:t>
            </a:fld>
            <a:endParaRPr lang="en-IN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6328" r:id="rId3" imgW="13937020" imgH="5409524" progId="">
              <p:embed/>
            </p:oleObj>
          </a:graphicData>
        </a:graphic>
      </p:graphicFrame>
      <p:pic>
        <p:nvPicPr>
          <p:cNvPr id="563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28800"/>
            <a:ext cx="8208912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550583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13239</TotalTime>
  <Words>185</Words>
  <Application>Microsoft Office PowerPoint</Application>
  <PresentationFormat>On-screen Show (4:3)</PresentationFormat>
  <Paragraphs>79</Paragraphs>
  <Slides>11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CSE211 COMPUTER ORGANIZATION AND DESIGN</vt:lpstr>
      <vt:lpstr>Course details</vt:lpstr>
      <vt:lpstr>What’s CSE 211 All About?! </vt:lpstr>
      <vt:lpstr>Big Picture </vt:lpstr>
      <vt:lpstr>Why Take CSE211? </vt:lpstr>
      <vt:lpstr>CSE 211 Implementation </vt:lpstr>
      <vt:lpstr>Course Assessment Model</vt:lpstr>
      <vt:lpstr>The course contents</vt:lpstr>
      <vt:lpstr>What is Computer Architecture?</vt:lpstr>
      <vt:lpstr>Computer Architecture</vt:lpstr>
      <vt:lpstr>Next Class: Logic gates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gagan</cp:lastModifiedBy>
  <cp:revision>138</cp:revision>
  <dcterms:created xsi:type="dcterms:W3CDTF">2013-10-21T21:58:54Z</dcterms:created>
  <dcterms:modified xsi:type="dcterms:W3CDTF">2014-08-07T05:16:16Z</dcterms:modified>
</cp:coreProperties>
</file>